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%20Y%20B%20COM%20notes%2020010-11\Module%20II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%20Y%20B%20COM%20notes%2020010-11\Module%20II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%20Y%20B%20COM%20notes%2020010-11\Module%20II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%20Y%20B%20COM%20notes%2020010-11\Module%20II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scatterChart>
        <c:scatterStyle val="smoothMarker"/>
        <c:ser>
          <c:idx val="0"/>
          <c:order val="0"/>
          <c:tx>
            <c:strRef>
              <c:f>Sheet1!$I$8</c:f>
              <c:strCache>
                <c:ptCount val="1"/>
                <c:pt idx="0">
                  <c:v>CRR</c:v>
                </c:pt>
              </c:strCache>
            </c:strRef>
          </c:tx>
          <c:marker>
            <c:symbol val="none"/>
          </c:marker>
          <c:xVal>
            <c:numRef>
              <c:f>Sheet1!$H$9:$H$12</c:f>
              <c:numCache>
                <c:formatCode>General</c:formatCode>
                <c:ptCount val="4"/>
                <c:pt idx="0">
                  <c:v>1962</c:v>
                </c:pt>
                <c:pt idx="1">
                  <c:v>1973</c:v>
                </c:pt>
                <c:pt idx="2">
                  <c:v>1983</c:v>
                </c:pt>
                <c:pt idx="3">
                  <c:v>1992</c:v>
                </c:pt>
              </c:numCache>
            </c:numRef>
          </c:xVal>
          <c:yVal>
            <c:numRef>
              <c:f>Sheet1!$I$9:$I$12</c:f>
              <c:numCache>
                <c:formatCode>General</c:formatCode>
                <c:ptCount val="4"/>
                <c:pt idx="0">
                  <c:v>3</c:v>
                </c:pt>
                <c:pt idx="1">
                  <c:v>6</c:v>
                </c:pt>
                <c:pt idx="2">
                  <c:v>7.5</c:v>
                </c:pt>
                <c:pt idx="3">
                  <c:v>15</c:v>
                </c:pt>
              </c:numCache>
            </c:numRef>
          </c:yVal>
          <c:smooth val="1"/>
        </c:ser>
        <c:axId val="51223936"/>
        <c:axId val="35280000"/>
      </c:scatterChart>
      <c:valAx>
        <c:axId val="51223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3200"/>
            </a:pPr>
            <a:endParaRPr lang="en-US"/>
          </a:p>
        </c:txPr>
        <c:crossAx val="35280000"/>
        <c:crosses val="autoZero"/>
        <c:crossBetween val="midCat"/>
      </c:valAx>
      <c:valAx>
        <c:axId val="352800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800"/>
            </a:pPr>
            <a:endParaRPr lang="en-US"/>
          </a:p>
        </c:txPr>
        <c:crossAx val="51223936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3200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lineChart>
        <c:grouping val="standard"/>
        <c:ser>
          <c:idx val="0"/>
          <c:order val="0"/>
          <c:tx>
            <c:strRef>
              <c:f>Sheet1!$I$25</c:f>
              <c:strCache>
                <c:ptCount val="1"/>
                <c:pt idx="0">
                  <c:v>CRR </c:v>
                </c:pt>
              </c:strCache>
            </c:strRef>
          </c:tx>
          <c:marker>
            <c:symbol val="none"/>
          </c:marker>
          <c:cat>
            <c:numRef>
              <c:f>Sheet1!$H$26:$H$36</c:f>
              <c:numCache>
                <c:formatCode>General</c:formatCode>
                <c:ptCount val="11"/>
                <c:pt idx="0">
                  <c:v>1995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 formatCode="dd\-mmm\-yy">
                  <c:v>40292</c:v>
                </c:pt>
              </c:numCache>
            </c:numRef>
          </c:cat>
          <c:val>
            <c:numRef>
              <c:f>Sheet1!$I$26:$I$36</c:f>
              <c:numCache>
                <c:formatCode>General</c:formatCode>
                <c:ptCount val="11"/>
                <c:pt idx="0">
                  <c:v>14.5</c:v>
                </c:pt>
                <c:pt idx="1">
                  <c:v>8.5</c:v>
                </c:pt>
                <c:pt idx="2">
                  <c:v>7.5</c:v>
                </c:pt>
                <c:pt idx="3">
                  <c:v>5</c:v>
                </c:pt>
                <c:pt idx="4">
                  <c:v>4.5</c:v>
                </c:pt>
                <c:pt idx="5">
                  <c:v>4.75</c:v>
                </c:pt>
                <c:pt idx="6">
                  <c:v>5</c:v>
                </c:pt>
                <c:pt idx="7">
                  <c:v>7.5</c:v>
                </c:pt>
                <c:pt idx="8">
                  <c:v>8.5</c:v>
                </c:pt>
                <c:pt idx="9">
                  <c:v>5</c:v>
                </c:pt>
                <c:pt idx="10">
                  <c:v>6</c:v>
                </c:pt>
              </c:numCache>
            </c:numRef>
          </c:val>
        </c:ser>
        <c:marker val="1"/>
        <c:axId val="35309056"/>
        <c:axId val="35310592"/>
      </c:lineChart>
      <c:catAx>
        <c:axId val="35309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5310592"/>
        <c:crosses val="autoZero"/>
        <c:auto val="1"/>
        <c:lblAlgn val="ctr"/>
        <c:lblOffset val="100"/>
      </c:catAx>
      <c:valAx>
        <c:axId val="353105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en-US"/>
          </a:p>
        </c:txPr>
        <c:crossAx val="353090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400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  <c:txPr>
        <a:bodyPr/>
        <a:lstStyle/>
        <a:p>
          <a:pPr>
            <a:defRPr sz="3200"/>
          </a:pPr>
          <a:endParaRPr lang="en-US"/>
        </a:p>
      </c:txPr>
    </c:title>
    <c:plotArea>
      <c:layout/>
      <c:scatterChart>
        <c:scatterStyle val="smoothMarker"/>
        <c:ser>
          <c:idx val="0"/>
          <c:order val="0"/>
          <c:tx>
            <c:strRef>
              <c:f>Sheet1!$I$45</c:f>
              <c:strCache>
                <c:ptCount val="1"/>
                <c:pt idx="0">
                  <c:v>SLR </c:v>
                </c:pt>
              </c:strCache>
            </c:strRef>
          </c:tx>
          <c:marker>
            <c:symbol val="none"/>
          </c:marker>
          <c:xVal>
            <c:numRef>
              <c:f>Sheet1!$H$46:$H$49</c:f>
              <c:numCache>
                <c:formatCode>General</c:formatCode>
                <c:ptCount val="4"/>
                <c:pt idx="0">
                  <c:v>1964</c:v>
                </c:pt>
                <c:pt idx="1">
                  <c:v>1973</c:v>
                </c:pt>
                <c:pt idx="2">
                  <c:v>1984</c:v>
                </c:pt>
                <c:pt idx="3">
                  <c:v>1990</c:v>
                </c:pt>
              </c:numCache>
            </c:numRef>
          </c:xVal>
          <c:yVal>
            <c:numRef>
              <c:f>Sheet1!$I$46:$I$49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35.5</c:v>
                </c:pt>
                <c:pt idx="3">
                  <c:v>38.5</c:v>
                </c:pt>
              </c:numCache>
            </c:numRef>
          </c:yVal>
          <c:smooth val="1"/>
        </c:ser>
        <c:axId val="35322880"/>
        <c:axId val="35222272"/>
      </c:scatterChart>
      <c:valAx>
        <c:axId val="353228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5222272"/>
        <c:crosses val="autoZero"/>
        <c:crossBetween val="midCat"/>
      </c:valAx>
      <c:valAx>
        <c:axId val="352222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800"/>
            </a:pPr>
            <a:endParaRPr lang="en-US"/>
          </a:p>
        </c:txPr>
        <c:crossAx val="35322880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2800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scatterChart>
        <c:scatterStyle val="smoothMarker"/>
        <c:ser>
          <c:idx val="0"/>
          <c:order val="0"/>
          <c:tx>
            <c:strRef>
              <c:f>Sheet1!$I$55</c:f>
              <c:strCache>
                <c:ptCount val="1"/>
                <c:pt idx="0">
                  <c:v>SLR </c:v>
                </c:pt>
              </c:strCache>
            </c:strRef>
          </c:tx>
          <c:marker>
            <c:symbol val="none"/>
          </c:marker>
          <c:xVal>
            <c:numRef>
              <c:f>Sheet1!$H$56:$H$60</c:f>
              <c:numCache>
                <c:formatCode>General</c:formatCode>
                <c:ptCount val="5"/>
                <c:pt idx="0">
                  <c:v>1993</c:v>
                </c:pt>
                <c:pt idx="1">
                  <c:v>1994</c:v>
                </c:pt>
                <c:pt idx="2">
                  <c:v>1997</c:v>
                </c:pt>
                <c:pt idx="3">
                  <c:v>2008</c:v>
                </c:pt>
                <c:pt idx="4">
                  <c:v>2009</c:v>
                </c:pt>
              </c:numCache>
            </c:numRef>
          </c:xVal>
          <c:yVal>
            <c:numRef>
              <c:f>Sheet1!$I$56:$I$60</c:f>
              <c:numCache>
                <c:formatCode>General</c:formatCode>
                <c:ptCount val="5"/>
                <c:pt idx="0">
                  <c:v>37.25</c:v>
                </c:pt>
                <c:pt idx="1">
                  <c:v>33.75</c:v>
                </c:pt>
                <c:pt idx="2">
                  <c:v>25</c:v>
                </c:pt>
                <c:pt idx="3">
                  <c:v>24</c:v>
                </c:pt>
                <c:pt idx="4">
                  <c:v>25</c:v>
                </c:pt>
              </c:numCache>
            </c:numRef>
          </c:yVal>
          <c:smooth val="1"/>
        </c:ser>
        <c:axId val="35229056"/>
        <c:axId val="35239040"/>
      </c:scatterChart>
      <c:valAx>
        <c:axId val="35229056"/>
        <c:scaling>
          <c:orientation val="minMax"/>
        </c:scaling>
        <c:axPos val="b"/>
        <c:numFmt formatCode="General" sourceLinked="1"/>
        <c:tickLblPos val="nextTo"/>
        <c:crossAx val="35239040"/>
        <c:crosses val="autoZero"/>
        <c:crossBetween val="midCat"/>
      </c:valAx>
      <c:valAx>
        <c:axId val="35239040"/>
        <c:scaling>
          <c:orientation val="minMax"/>
        </c:scaling>
        <c:axPos val="l"/>
        <c:majorGridlines/>
        <c:numFmt formatCode="General" sourceLinked="1"/>
        <c:tickLblPos val="nextTo"/>
        <c:crossAx val="35229056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Changing trends in monetary policy in </a:t>
            </a:r>
            <a:r>
              <a:rPr lang="en-US" sz="3600" dirty="0" err="1" smtClean="0"/>
              <a:t>india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monetary policy and how does it work?</a:t>
            </a:r>
          </a:p>
          <a:p>
            <a:r>
              <a:rPr lang="en-US" dirty="0" smtClean="0"/>
              <a:t>Monetary policy is the management of money supply and interest rates by central banks to influence prices and employment.</a:t>
            </a:r>
          </a:p>
          <a:p>
            <a:r>
              <a:rPr lang="en-US" dirty="0" smtClean="0"/>
              <a:t>Monetary policy works through expansion or contraction of investment and consumption expenditure.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CRR post reform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543800" cy="4904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950"/>
                <a:gridCol w="1885950"/>
                <a:gridCol w="1885950"/>
                <a:gridCol w="1885950"/>
              </a:tblGrid>
              <a:tr h="405013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SLR</a:t>
                      </a:r>
                      <a:endParaRPr lang="en-US" dirty="0"/>
                    </a:p>
                  </a:txBody>
                  <a:tcPr/>
                </a:tc>
              </a:tr>
              <a:tr h="433187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1995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14.50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1993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37.25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8.50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1994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33.75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49398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7.50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1997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25.00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77272"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5.00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24.00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2003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4.50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25.00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2004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4.75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2006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5.00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2007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7.50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2008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8.50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2009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5.00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05013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24-Apr-2010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latin typeface="Times New Roman"/>
                        </a:rPr>
                        <a:t>6.00</a:t>
                      </a:r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2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CRR post reform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SLR Pre reform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SLR post reform period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Monetary reforms 1991</a:t>
            </a:r>
            <a:br>
              <a:rPr lang="en-US" dirty="0" smtClean="0"/>
            </a:br>
            <a:r>
              <a:rPr lang="en-US" sz="1600" dirty="0" smtClean="0"/>
              <a:t>Ref: sixty years of Indian economy(1947-2004) pg 458 to 465)  by </a:t>
            </a:r>
            <a:r>
              <a:rPr lang="en-US" sz="1600" dirty="0" err="1" smtClean="0"/>
              <a:t>c.s</a:t>
            </a:r>
            <a:r>
              <a:rPr lang="en-US" sz="1600" dirty="0" smtClean="0"/>
              <a:t> </a:t>
            </a:r>
            <a:r>
              <a:rPr lang="en-US" sz="1600" dirty="0" err="1" smtClean="0"/>
              <a:t>prasad</a:t>
            </a:r>
            <a:r>
              <a:rPr lang="en-US" sz="1600" dirty="0" smtClean="0"/>
              <a:t> and others </a:t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Easing fiscal constraint </a:t>
            </a:r>
          </a:p>
          <a:p>
            <a:endParaRPr lang="en-US" dirty="0" smtClean="0"/>
          </a:p>
          <a:p>
            <a:r>
              <a:rPr lang="en-US" dirty="0" smtClean="0"/>
              <a:t>Auction system for the central Government’s marketing borrowing in June 1992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This made fiscal deficit to be financed at market rates.</a:t>
            </a:r>
          </a:p>
          <a:p>
            <a:r>
              <a:rPr lang="en-US" dirty="0" smtClean="0"/>
              <a:t>Resulted in scaling down SLR to 25%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-Ways and Means Advances(WMA)- Agreement between the </a:t>
            </a:r>
            <a:r>
              <a:rPr lang="en-US" dirty="0" err="1" smtClean="0"/>
              <a:t>govt</a:t>
            </a:r>
            <a:r>
              <a:rPr lang="en-US" dirty="0" smtClean="0"/>
              <a:t> and RBI in September 1994  automatic monetization of fiscal deficit eliminated by gradually phasing out ad </a:t>
            </a:r>
            <a:r>
              <a:rPr lang="en-US" dirty="0" err="1" smtClean="0"/>
              <a:t>hocs</a:t>
            </a:r>
            <a:r>
              <a:rPr lang="en-US" dirty="0" smtClean="0"/>
              <a:t> by April 1997.</a:t>
            </a:r>
          </a:p>
          <a:p>
            <a:r>
              <a:rPr lang="en-US" dirty="0" smtClean="0"/>
              <a:t>Led to market discipline on fiscal activism.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B. reactivation of the bank rate: bank rate as tool to deal with financial fluctuations.</a:t>
            </a:r>
          </a:p>
          <a:p>
            <a:r>
              <a:rPr lang="en-US" dirty="0" smtClean="0"/>
              <a:t>During July 1981 – June 1991, bank rate remained unchanged</a:t>
            </a:r>
          </a:p>
          <a:p>
            <a:r>
              <a:rPr lang="en-US" dirty="0" smtClean="0"/>
              <a:t>Between July 1991 and October 2001, the bank rate was changed 15 times</a:t>
            </a:r>
          </a:p>
          <a:p>
            <a:r>
              <a:rPr lang="en-US" sz="1600" dirty="0" smtClean="0"/>
              <a:t>(ref: business Economics III, D M </a:t>
            </a:r>
            <a:r>
              <a:rPr lang="en-US" sz="1600" dirty="0" err="1" smtClean="0"/>
              <a:t>Mithani</a:t>
            </a:r>
            <a:r>
              <a:rPr lang="en-US" sz="1600" dirty="0" smtClean="0"/>
              <a:t> </a:t>
            </a:r>
            <a:r>
              <a:rPr lang="en-US" sz="1600" dirty="0" err="1" smtClean="0"/>
              <a:t>TYBCom</a:t>
            </a:r>
            <a:r>
              <a:rPr lang="en-US" sz="1600" dirty="0" smtClean="0"/>
              <a:t> pg 87) 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C:Deregulation of interest Rate : New market oriented monetary strategy </a:t>
            </a:r>
          </a:p>
          <a:p>
            <a:r>
              <a:rPr lang="en-US" dirty="0" smtClean="0"/>
              <a:t>Process began in 1991 with discontinuation of sector specific and </a:t>
            </a:r>
            <a:r>
              <a:rPr lang="en-US" dirty="0" err="1" smtClean="0"/>
              <a:t>programme</a:t>
            </a:r>
            <a:r>
              <a:rPr lang="en-US" dirty="0" smtClean="0"/>
              <a:t> specific prescription</a:t>
            </a:r>
          </a:p>
          <a:p>
            <a:r>
              <a:rPr lang="en-US" dirty="0" smtClean="0"/>
              <a:t>Excepting Agriculture and SSIs.</a:t>
            </a:r>
          </a:p>
          <a:p>
            <a:r>
              <a:rPr lang="en-US" dirty="0" smtClean="0"/>
              <a:t>Loans above Rs. 2 </a:t>
            </a:r>
            <a:r>
              <a:rPr lang="en-US" dirty="0" err="1" smtClean="0"/>
              <a:t>lakh</a:t>
            </a:r>
            <a:r>
              <a:rPr lang="en-US" dirty="0" smtClean="0"/>
              <a:t> freed from various prescriptions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D. Deregulation of credit: began in 1980s, intensified in the 1990s</a:t>
            </a:r>
          </a:p>
          <a:p>
            <a:r>
              <a:rPr lang="en-US" dirty="0" smtClean="0"/>
              <a:t>Shift from micro regulation towards macro- management of credit.</a:t>
            </a:r>
          </a:p>
          <a:p>
            <a:r>
              <a:rPr lang="en-US" dirty="0" smtClean="0"/>
              <a:t>These included</a:t>
            </a:r>
          </a:p>
          <a:p>
            <a:pPr marL="571500" indent="-571500">
              <a:buAutoNum type="romanLcPeriod"/>
            </a:pPr>
            <a:r>
              <a:rPr lang="en-US" dirty="0" smtClean="0"/>
              <a:t>Rationalization of priority sector requirement</a:t>
            </a:r>
          </a:p>
          <a:p>
            <a:pPr marL="571500" indent="-571500">
              <a:buAutoNum type="romanLcPeriod"/>
            </a:pPr>
            <a:r>
              <a:rPr lang="en-US" dirty="0" smtClean="0"/>
              <a:t>Phasing out of directed credit </a:t>
            </a:r>
            <a:r>
              <a:rPr lang="en-US" dirty="0" err="1" smtClean="0"/>
              <a:t>programme</a:t>
            </a:r>
            <a:endParaRPr lang="en-US" dirty="0" smtClean="0"/>
          </a:p>
          <a:p>
            <a:pPr marL="571500" indent="-571500">
              <a:buAutoNum type="romanLcPeriod"/>
            </a:pPr>
            <a:r>
              <a:rPr lang="en-US" dirty="0" smtClean="0"/>
              <a:t>Relaxation of balance sheet restriction to improve the credit delivery system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800" dirty="0" smtClean="0"/>
              <a:t>In India, the objectives of monetary policy evolved as </a:t>
            </a:r>
            <a:r>
              <a:rPr lang="en-US" sz="3800" dirty="0" smtClean="0">
                <a:solidFill>
                  <a:srgbClr val="FF0000"/>
                </a:solidFill>
              </a:rPr>
              <a:t>maintaining price stability </a:t>
            </a:r>
            <a:r>
              <a:rPr lang="en-US" sz="3800" dirty="0" smtClean="0"/>
              <a:t>and ensuring </a:t>
            </a:r>
            <a:r>
              <a:rPr lang="en-US" sz="3800" dirty="0" smtClean="0">
                <a:solidFill>
                  <a:srgbClr val="FF0000"/>
                </a:solidFill>
              </a:rPr>
              <a:t>adequate flow of credit to the productive sectors</a:t>
            </a:r>
            <a:r>
              <a:rPr lang="en-US" sz="3800" dirty="0" smtClean="0"/>
              <a:t> of the economy. </a:t>
            </a:r>
          </a:p>
          <a:p>
            <a:r>
              <a:rPr lang="en-US" sz="3800" dirty="0" smtClean="0"/>
              <a:t>With progressive </a:t>
            </a:r>
            <a:r>
              <a:rPr lang="en-US" sz="3800" dirty="0" err="1" smtClean="0"/>
              <a:t>liberalisation</a:t>
            </a:r>
            <a:r>
              <a:rPr lang="en-US" sz="3800" dirty="0" smtClean="0"/>
              <a:t> and increasing </a:t>
            </a:r>
            <a:r>
              <a:rPr lang="en-US" sz="3800" dirty="0" err="1" smtClean="0"/>
              <a:t>globalisation</a:t>
            </a:r>
            <a:r>
              <a:rPr lang="en-US" sz="3800" dirty="0" smtClean="0"/>
              <a:t> of the economy,   </a:t>
            </a:r>
            <a:r>
              <a:rPr lang="en-US" sz="3800" dirty="0" smtClean="0">
                <a:solidFill>
                  <a:srgbClr val="FF0000"/>
                </a:solidFill>
              </a:rPr>
              <a:t>maintaining orderly conditions in the financial markets </a:t>
            </a:r>
            <a:r>
              <a:rPr lang="en-US" sz="3800" dirty="0" smtClean="0"/>
              <a:t>  emerged as an additional policy objective. </a:t>
            </a:r>
          </a:p>
          <a:p>
            <a:r>
              <a:rPr lang="en-US" sz="3800" dirty="0" smtClean="0"/>
              <a:t>Thus, monetary policy in India </a:t>
            </a:r>
            <a:r>
              <a:rPr lang="en-US" sz="3800" dirty="0" err="1" smtClean="0"/>
              <a:t>endeavours</a:t>
            </a:r>
            <a:r>
              <a:rPr lang="en-US" sz="3800" dirty="0" smtClean="0"/>
              <a:t> to maintain a </a:t>
            </a:r>
            <a:r>
              <a:rPr lang="en-US" sz="3800" dirty="0" smtClean="0">
                <a:solidFill>
                  <a:srgbClr val="FF0000"/>
                </a:solidFill>
              </a:rPr>
              <a:t>judicious</a:t>
            </a:r>
            <a:r>
              <a:rPr lang="en-US" sz="3800" dirty="0" smtClean="0"/>
              <a:t> balance between price stability, economic growth and financial stability.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Ref: </a:t>
            </a:r>
            <a:r>
              <a:rPr lang="en-US" sz="1600" dirty="0" err="1" smtClean="0"/>
              <a:t>johnson</a:t>
            </a:r>
            <a:r>
              <a:rPr lang="en-US" sz="1600" dirty="0" smtClean="0"/>
              <a:t> Business economics III </a:t>
            </a:r>
            <a:r>
              <a:rPr lang="en-US" sz="1600" dirty="0" err="1" smtClean="0"/>
              <a:t>pf</a:t>
            </a:r>
            <a:r>
              <a:rPr lang="en-US" sz="1600" dirty="0" smtClean="0"/>
              <a:t> 42 and 43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E. Selective methods being phased out: switch over quantitative methods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F. External sector: Due to massive inflow of FDI used sterilization and LAF to absorb the excess liquidity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r>
              <a:rPr lang="en-US" sz="1800" dirty="0" smtClean="0"/>
              <a:t>From</a:t>
            </a:r>
            <a:r>
              <a:rPr lang="en-US" dirty="0" smtClean="0"/>
              <a:t> </a:t>
            </a:r>
            <a:r>
              <a:rPr lang="en-US" sz="1800" dirty="0" smtClean="0"/>
              <a:t>Internet http://www.rbi.org.in/scripts/PublicationsView.aspx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rbi.org.in/images/Imageforexdata14072006-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80010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G. Introduction of LAF -June 2000 in phases – to come over day –to- day mismatches in liquidity. </a:t>
            </a:r>
          </a:p>
          <a:p>
            <a:r>
              <a:rPr lang="en-US" dirty="0" smtClean="0"/>
              <a:t>Under this scheme Repo auctions (for injection of liquidity )and  reverse repo auctions(for absorption of liquidity) are conducted. </a:t>
            </a:r>
            <a:r>
              <a:rPr lang="en-US" dirty="0" smtClean="0">
                <a:solidFill>
                  <a:srgbClr val="FF0000"/>
                </a:solidFill>
              </a:rPr>
              <a:t>(risk free)</a:t>
            </a:r>
          </a:p>
          <a:p>
            <a:r>
              <a:rPr lang="en-US" dirty="0" smtClean="0"/>
              <a:t>LAF has emerged as the most important factor in RBI’s short term monetary management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International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Among the two operating targets ─ </a:t>
            </a:r>
            <a:r>
              <a:rPr lang="en-US" dirty="0" smtClean="0">
                <a:solidFill>
                  <a:srgbClr val="FF0000"/>
                </a:solidFill>
              </a:rPr>
              <a:t>bank reserves and interest rates </a:t>
            </a:r>
            <a:r>
              <a:rPr lang="en-US" dirty="0" smtClean="0"/>
              <a:t>─ the focus increasingly shifted towards interest rates in the early 1990s reflecting greater significance of interest rates in the monetary transmission mechanism as markets developed in a deregulated environment.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five main reasons </a:t>
            </a:r>
            <a:r>
              <a:rPr lang="en-US" sz="3200" dirty="0" smtClean="0"/>
              <a:t>for reforms in their operating procedures during the 1980s and the 1990s.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new operational frameworks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financial deepening </a:t>
            </a:r>
            <a:r>
              <a:rPr lang="en-US" dirty="0" smtClean="0"/>
              <a:t>occurring more or less entirely </a:t>
            </a:r>
            <a:r>
              <a:rPr lang="en-US" dirty="0" smtClean="0">
                <a:solidFill>
                  <a:srgbClr val="FF0000"/>
                </a:solidFill>
              </a:rPr>
              <a:t>outside the central banks’ balance sheets, </a:t>
            </a:r>
            <a:r>
              <a:rPr lang="en-US" dirty="0" smtClean="0"/>
              <a:t>the share of the financial system over which monetary authorities had direct control was reduced, </a:t>
            </a:r>
            <a:r>
              <a:rPr lang="en-US" dirty="0" smtClean="0">
                <a:solidFill>
                  <a:srgbClr val="FF0000"/>
                </a:solidFill>
              </a:rPr>
              <a:t>warranting indirect, price-oriented as opposed to quantity-oriented instruments</a:t>
            </a:r>
          </a:p>
          <a:p>
            <a:r>
              <a:rPr lang="en-US" dirty="0" smtClean="0"/>
              <a:t>wake of expansion, diversification and integration of financial markets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growing importance of </a:t>
            </a:r>
            <a:r>
              <a:rPr lang="en-US" dirty="0" smtClean="0">
                <a:solidFill>
                  <a:srgbClr val="FF0000"/>
                </a:solidFill>
              </a:rPr>
              <a:t>expectations</a:t>
            </a:r>
            <a:r>
              <a:rPr lang="en-US" dirty="0" smtClean="0"/>
              <a:t> in financial markets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separation</a:t>
            </a:r>
            <a:r>
              <a:rPr lang="en-US" dirty="0" smtClean="0"/>
              <a:t> of monetary and government debt management objectives.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Indian Experience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Consistent with the objectives and policy framework, the operating procedure of monetary policy in India has also witnessed significant changes. The choice of targets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FF0000"/>
                </a:solidFill>
              </a:rPr>
              <a:t>instruments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and operating procedure was limited to a large extent by the nature of the financial markets and the institutional arrangements.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During the monetary targeting period (1985-1998</a:t>
            </a:r>
          </a:p>
          <a:p>
            <a:r>
              <a:rPr lang="en-US" dirty="0" smtClean="0"/>
              <a:t>reserve money was used as the operating target </a:t>
            </a:r>
          </a:p>
          <a:p>
            <a:r>
              <a:rPr lang="en-US" dirty="0" smtClean="0"/>
              <a:t>cash reserve ratio (CRR) was used as the principal operating instrument</a:t>
            </a:r>
          </a:p>
          <a:p>
            <a:pPr>
              <a:buNone/>
            </a:pPr>
            <a:r>
              <a:rPr lang="en-US" dirty="0" smtClean="0"/>
              <a:t>given the command and control nature </a:t>
            </a:r>
          </a:p>
          <a:p>
            <a:r>
              <a:rPr lang="en-US" dirty="0" smtClean="0"/>
              <a:t>the Reserve Bank had to resort to direct instruments like interest rate regulations and selective credit control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Monetary policy in the four phases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Period 1: April 1993 to February 1995 </a:t>
            </a:r>
            <a:r>
              <a:rPr lang="en-US" dirty="0" err="1" smtClean="0"/>
              <a:t>Unsterilised</a:t>
            </a:r>
            <a:r>
              <a:rPr lang="en-US" dirty="0" smtClean="0"/>
              <a:t> intervention.</a:t>
            </a:r>
          </a:p>
          <a:p>
            <a:r>
              <a:rPr lang="en-US" dirty="0" smtClean="0"/>
              <a:t>Period 2: February 1995 to August 1998 Asian crisis; least pegging.</a:t>
            </a:r>
          </a:p>
          <a:p>
            <a:r>
              <a:rPr lang="en-US" dirty="0" smtClean="0"/>
              <a:t>Period 3: August 1998 to March 2004 </a:t>
            </a:r>
            <a:r>
              <a:rPr lang="en-US" dirty="0" err="1" smtClean="0"/>
              <a:t>Sterilised</a:t>
            </a:r>
            <a:r>
              <a:rPr lang="en-US" dirty="0" smtClean="0"/>
              <a:t> intervention.</a:t>
            </a:r>
          </a:p>
          <a:p>
            <a:r>
              <a:rPr lang="en-US" dirty="0" smtClean="0"/>
              <a:t>Period 4: March 2004 - Confusion.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CRR before reforms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10665"/>
          <a:ext cx="6781800" cy="4735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450"/>
                <a:gridCol w="1695450"/>
                <a:gridCol w="1695450"/>
                <a:gridCol w="1695450"/>
              </a:tblGrid>
              <a:tr h="886587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Year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CRR</a:t>
                      </a:r>
                    </a:p>
                    <a:p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Year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SLR</a:t>
                      </a:r>
                      <a:endParaRPr lang="en-US" sz="3600" dirty="0"/>
                    </a:p>
                  </a:txBody>
                  <a:tcPr/>
                </a:tc>
              </a:tr>
              <a:tr h="886587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latin typeface="Times New Roman"/>
                        </a:rPr>
                        <a:t>1962</a:t>
                      </a:r>
                      <a:endParaRPr lang="en-US" sz="36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 smtClean="0">
                          <a:latin typeface="Times New Roman"/>
                        </a:rPr>
                        <a:t>3.00</a:t>
                      </a:r>
                      <a:endParaRPr lang="en-US" sz="36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1964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25.00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886587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latin typeface="Times New Roman"/>
                        </a:rPr>
                        <a:t>1973</a:t>
                      </a:r>
                      <a:endParaRPr lang="en-US" sz="36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6.00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1973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32.00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886587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1983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7.50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1984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35.50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886587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1992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15.00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1990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38.50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774</Words>
  <Application>Microsoft Office PowerPoint</Application>
  <PresentationFormat>On-screen Show (4:3)</PresentationFormat>
  <Paragraphs>125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Changing trends in monetary policy in india </vt:lpstr>
      <vt:lpstr>Slide 2</vt:lpstr>
      <vt:lpstr>International Experience</vt:lpstr>
      <vt:lpstr>five main reasons for reforms in their operating procedures during the 1980s and the 1990s.</vt:lpstr>
      <vt:lpstr>Slide 5</vt:lpstr>
      <vt:lpstr>Indian Experience </vt:lpstr>
      <vt:lpstr>Slide 7</vt:lpstr>
      <vt:lpstr>Monetary policy in the four phases</vt:lpstr>
      <vt:lpstr>CRR before reforms</vt:lpstr>
      <vt:lpstr>Slide 10</vt:lpstr>
      <vt:lpstr>CRR post reform</vt:lpstr>
      <vt:lpstr>CRR post reform</vt:lpstr>
      <vt:lpstr>SLR Pre reform </vt:lpstr>
      <vt:lpstr>SLR post reform period</vt:lpstr>
      <vt:lpstr>Monetary reforms 1991 Ref: sixty years of Indian economy(1947-2004) pg 458 to 465)  by c.s prasad and others  </vt:lpstr>
      <vt:lpstr>Slide 16</vt:lpstr>
      <vt:lpstr>Slide 17</vt:lpstr>
      <vt:lpstr>Slide 18</vt:lpstr>
      <vt:lpstr>Slide 19</vt:lpstr>
      <vt:lpstr>Ref: johnson Business economics III pf 42 and 43</vt:lpstr>
      <vt:lpstr>From Internet http://www.rbi.org.in/scripts/PublicationsView.aspx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Changing trends in monetary policy in india </dc:title>
  <dc:creator/>
  <cp:lastModifiedBy>.</cp:lastModifiedBy>
  <cp:revision>30</cp:revision>
  <dcterms:created xsi:type="dcterms:W3CDTF">2006-08-16T00:00:00Z</dcterms:created>
  <dcterms:modified xsi:type="dcterms:W3CDTF">2010-07-06T16:07:02Z</dcterms:modified>
</cp:coreProperties>
</file>